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Fira Sans ExtraBold"/>
      <p:bold r:id="rId32"/>
      <p:boldItalic r:id="rId33"/>
    </p:embeddedFont>
    <p:embeddedFont>
      <p:font typeface="Fira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Bold-bold.fntdata"/><Relationship Id="rId13" Type="http://schemas.openxmlformats.org/officeDocument/2006/relationships/slide" Target="slides/slide8.xml"/><Relationship Id="rId35" Type="http://schemas.openxmlformats.org/officeDocument/2006/relationships/font" Target="fonts/FiraSans-bold.fntdata"/><Relationship Id="rId12" Type="http://schemas.openxmlformats.org/officeDocument/2006/relationships/slide" Target="slides/slide7.xml"/><Relationship Id="rId34" Type="http://schemas.openxmlformats.org/officeDocument/2006/relationships/font" Target="fonts/FiraSans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236705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1236705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123670517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d123670517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123670517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d123670517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123670517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d123670517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123670517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d123670517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123670517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d123670517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123670517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d123670517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123670517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d123670517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123670517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d123670517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123670517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d123670517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12367051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12367051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123670517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123670517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123670517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d123670517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123670517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d123670517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123670517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d123670517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123670517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d123670517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123670517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d123670517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123670517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d123670517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jpg"/><Relationship Id="rId6" Type="http://schemas.openxmlformats.org/officeDocument/2006/relationships/image" Target="../media/image16.jpg"/><Relationship Id="rId7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609600" y="238200"/>
            <a:ext cx="7113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 ТАКЕ СТРЕС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982775" y="1073725"/>
            <a:ext cx="39849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Стан пригнічення та невідомості.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Страху, напруженості та постійного дискомфорту.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СТРЕС - ЦЕ ПОГАНО 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600">
                <a:solidFill>
                  <a:schemeClr val="lt1"/>
                </a:solidFill>
                <a:highlight>
                  <a:srgbClr val="F1C232"/>
                </a:highlight>
              </a:rPr>
              <a:t>НЕ БУДЬ ЯК СТРЕС</a:t>
            </a:r>
            <a:endParaRPr b="1" sz="2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pic>
        <p:nvPicPr>
          <p:cNvPr descr="ССС: стресс - спутник студента — The Vyshka"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" y="1073725"/>
            <a:ext cx="4819126" cy="36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1257300" y="629550"/>
            <a:ext cx="753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БОРОТИСЯ З ЦИМ НЕГАТИВОМ</a:t>
            </a:r>
            <a:r>
              <a:rPr b="1" lang="uk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036350" y="1458675"/>
            <a:ext cx="39648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Дихальні вправи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Відпочинок, спорт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Дистанціювання від джерела біди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uk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Прийняття своїх негативних емоцій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Laid Back Relax GIF - LaidBack Relax Chill - Discover &amp; Share GIFs | Relaxing  gif, Relax, Chill"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50" y="1304625"/>
            <a:ext cx="4831600" cy="27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916375" y="575950"/>
            <a:ext cx="71631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lt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ДОБРЕ ЧИ ПОГАНО?</a:t>
            </a:r>
            <a:endParaRPr b="1" sz="3600">
              <a:solidFill>
                <a:schemeClr val="lt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ЦЕ НІЯК!</a:t>
            </a:r>
            <a:r>
              <a:rPr b="1" lang="uk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ому світить Сонце?"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513" y="1673150"/>
            <a:ext cx="225254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ощ у Києві значно посилиться, І рівень небезпечності | Українська правда" id="160" name="Google Shape;1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12" y="1673150"/>
            <a:ext cx="3016000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олітня гігантоманія: в лісі на Закарпатті ростуть дерева-мамонти (ФОТО)" id="161" name="Google Shape;1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062" y="1673150"/>
            <a:ext cx="2960274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54750" y="3542850"/>
            <a:ext cx="90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Результат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= Ситуація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(не можемо змінити)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+</a:t>
            </a:r>
            <a:r>
              <a:rPr lang="uk" sz="1800" u="sng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18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Ставлення до неї </a:t>
            </a:r>
            <a:r>
              <a:rPr lang="uk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(можемо змінити)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1480100" y="575975"/>
            <a:ext cx="75276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8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ЩО ТАКЕ ЕМОЦІЙНИЙ ІНТЕЛЕКТ</a:t>
            </a:r>
            <a:endParaRPr b="1" sz="28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5322500" y="1707800"/>
            <a:ext cx="37791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100">
                <a:solidFill>
                  <a:schemeClr val="dk1"/>
                </a:solidFill>
                <a:highlight>
                  <a:srgbClr val="FFFFFF"/>
                </a:highlight>
              </a:rPr>
              <a:t>чим відрізняється звичайний інтелект від емоційного?</a:t>
            </a:r>
            <a:endParaRPr b="1"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25" y="1473225"/>
            <a:ext cx="5228775" cy="2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3027175" y="428625"/>
            <a:ext cx="59805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ДЛЯ ЧОГО ВІН?</a:t>
            </a:r>
            <a:endParaRPr b="1" sz="3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4897475" y="1305975"/>
            <a:ext cx="42042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Розуміння / усвідомлення своїх емоцій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Вміння керувати своїми емоціями</a:t>
            </a:r>
            <a:endParaRPr b="1" sz="1600">
              <a:solidFill>
                <a:srgbClr val="202124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 Використання їх на благо собі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 Керувати емоціями інших, для </a:t>
            </a: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досягнення спільних цілей</a:t>
            </a:r>
            <a:endParaRPr b="1" sz="16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rgbClr val="F8F9FA"/>
                </a:highlight>
              </a:rPr>
              <a:t>-</a:t>
            </a:r>
            <a:r>
              <a:rPr b="1" lang="uk" sz="1600">
                <a:solidFill>
                  <a:srgbClr val="202124"/>
                </a:solidFill>
                <a:highlight>
                  <a:srgbClr val="F1C232"/>
                </a:highlight>
              </a:rPr>
              <a:t>Самоконтроль в стресових ситуаціях</a:t>
            </a:r>
            <a:endParaRPr b="1" sz="1600">
              <a:solidFill>
                <a:srgbClr val="202124"/>
              </a:solidFill>
              <a:highlight>
                <a:srgbClr val="F1C232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202124"/>
                </a:solidFill>
                <a:highlight>
                  <a:schemeClr val="lt1"/>
                </a:highlight>
              </a:rPr>
              <a:t>- Розвинене співпереживання</a:t>
            </a:r>
            <a:endParaRPr b="1" sz="16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Meditation GIFs | Tenor" id="180" name="Google Shape;1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25" y="1212200"/>
            <a:ext cx="47434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РОЗВИВАТИ ЕІ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205875" y="1312675"/>
            <a:ext cx="4727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ДИВІТЬСЯ ФІЛЬМИ!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Саме так! Просто дивіться фільми, але при перегляді звертайте увагу саме на емоції та як їх зобрахують актори. Запитуйте себе:”яку емоцію він зараз показує і що він хотів цим сказати”? 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Michael Jackson Watching Gif - IceGif"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50" y="1265750"/>
            <a:ext cx="40005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ЯК РОЗВИВАТИ ЕІ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4205875" y="1312675"/>
            <a:ext cx="4727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ПРОСІТЬ ФІДБЕКИ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Запитуйте в рідних та близьких чи правильно вони зрозуміли те, що ви хотіли сказати. Якщо ні тоді нехай уточнять, що саме їм здалось дивним.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There's a lot of mixed emotions about this week's Strictly result"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" y="1493550"/>
            <a:ext cx="4380750" cy="2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1038075" y="238200"/>
            <a:ext cx="7112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 ЧОГО СКЛАДАЄТЬСЯ ЕІ</a:t>
            </a:r>
            <a:endParaRPr b="1" sz="4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133950" y="1073725"/>
            <a:ext cx="88338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Перший компонент 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– оцінка і вираження емоцій – є у будь-якій взаємодії.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Друга складова емоційного інтелекту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це знання про емоції. Йдеться не про те, щоби знати їхні назви, типи чи класифікації.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Третя складова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як ми здатні керувати емоціями.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Четверта складова емоційного інтелекту</a:t>
            </a:r>
            <a:r>
              <a:rPr lang="uk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стосується поведінки. Нехай у спілкуванні з іншою людиною ми побачили певну емоцію і правильно її визначили.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99" y="2440124"/>
            <a:ext cx="4290001" cy="25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5029650" y="1828350"/>
            <a:ext cx="3760800" cy="29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 </a:t>
            </a:r>
            <a:endParaRPr b="1" sz="30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“ВХІД ЕМОЦІЙ”</a:t>
            </a:r>
            <a:r>
              <a:rPr b="1" lang="uk"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ry GIFs | Tenor"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25" y="887950"/>
            <a:ext cx="4051100" cy="37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412932" y="2361519"/>
            <a:ext cx="5929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2</a:t>
            </a:r>
            <a:r>
              <a:rPr b="0" i="0" lang="uk" sz="3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:</a:t>
            </a:r>
            <a:r>
              <a:rPr lang="uk" sz="3000">
                <a:latin typeface="Fira Sans ExtraBold"/>
                <a:ea typeface="Fira Sans ExtraBold"/>
                <a:cs typeface="Fira Sans ExtraBold"/>
                <a:sym typeface="Fira Sans ExtraBold"/>
              </a:rPr>
              <a:t> </a:t>
            </a:r>
            <a:r>
              <a:rPr lang="uk" sz="2800">
                <a:latin typeface="Fira Sans ExtraBold"/>
                <a:ea typeface="Fira Sans ExtraBold"/>
                <a:cs typeface="Fira Sans ExtraBold"/>
                <a:sym typeface="Fira Sans ExtraBold"/>
              </a:rPr>
              <a:t>ЕМОЦІЙНИЙ РОЗВИТОК</a:t>
            </a:r>
            <a:endParaRPr b="0" i="0" sz="28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Закріплення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0" l="51765" r="6785" t="0"/>
          <a:stretch/>
        </p:blipFill>
        <p:spPr>
          <a:xfrm>
            <a:off x="0" y="0"/>
            <a:ext cx="3779326" cy="51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3779325" y="1428750"/>
            <a:ext cx="5364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5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ЕМОЦІЇ- ЦЕ??</a:t>
            </a:r>
            <a:endParaRPr b="1" sz="54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такий фрукт?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 якоїсь тварини??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uk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марка телефону???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1257294" y="410125"/>
            <a:ext cx="7533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ІСНУЄ 6 БАЗОВИХ ЕМОЦІЙ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5210175" y="942975"/>
            <a:ext cx="49095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РАДІСТЬ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СУМ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chemeClr val="lt1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ОГИДА</a:t>
            </a:r>
            <a:endParaRPr sz="3600">
              <a:solidFill>
                <a:schemeClr val="lt1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СТРАХ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chemeClr val="lt1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ЗЛІСТЬ</a:t>
            </a:r>
            <a:endParaRPr sz="3600">
              <a:solidFill>
                <a:schemeClr val="lt1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ЗДИВУВАННЯ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5">
            <a:alphaModFix/>
          </a:blip>
          <a:srcRect b="0" l="0" r="0" t="11079"/>
          <a:stretch/>
        </p:blipFill>
        <p:spPr>
          <a:xfrm>
            <a:off x="0" y="942975"/>
            <a:ext cx="5210174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3522825" y="885825"/>
            <a:ext cx="4762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5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ВІДЧУТТЯ</a:t>
            </a:r>
            <a:endParaRPr b="1" sz="5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4572000" y="2088026"/>
            <a:ext cx="46725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dk1"/>
                </a:solidFill>
                <a:highlight>
                  <a:srgbClr val="FFFFFF"/>
                </a:highlight>
              </a:rPr>
              <a:t>фізична реаКція організму на щось</a:t>
            </a:r>
            <a:r>
              <a:rPr b="1" lang="uk" sz="40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40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Corazon liebe GIF on GIFER - by Whitepick"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10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НАСТРІЙ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572000" y="15604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СТІЙКИЙ ЕМОЦІЙНИЙ СТАН, ЯКИЙ ВАЖКО ЗМІНИТИ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АЛЕ МОЖЛИВО))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Feels Good GIFs - Get the best GIF on GIPHY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50" y="1634150"/>
            <a:ext cx="4405550" cy="26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4724400" y="17128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highlight>
                  <a:srgbClr val="F1C232"/>
                </a:highlight>
                <a:latin typeface="Roboto Medium"/>
                <a:ea typeface="Roboto Medium"/>
                <a:cs typeface="Roboto Medium"/>
                <a:sym typeface="Roboto Medium"/>
              </a:rPr>
              <a:t>СТІЙКИЙ ЕМОЦІЙНИЙ СТАН, ЯКИЙ ВАЖКО ЗМІНИТИ</a:t>
            </a:r>
            <a:endParaRPr sz="3600">
              <a:solidFill>
                <a:srgbClr val="FFFFFF"/>
              </a:solidFill>
              <a:highlight>
                <a:srgbClr val="F1C232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АЛЕ МОЖЛИВО))</a:t>
            </a: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2370825" y="375050"/>
            <a:ext cx="5914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ПОЧУТТЯ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572000" y="1560475"/>
            <a:ext cx="46725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1C23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СТІЙКЕ ТА УЗАГАЛЬНЕНЕ СТАВЛЕННЯ ДО ЧОГОСЬ (КОГОСЬ)</a:t>
            </a:r>
            <a:endParaRPr sz="3600">
              <a:solidFill>
                <a:srgbClr val="F1C23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Идеи на тему «Love GIFs» (27) | гифки, кошка валентина, луней мелодии"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00" y="1517600"/>
            <a:ext cx="4409025" cy="26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2611925" y="575975"/>
            <a:ext cx="45885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ГРАДАЦІЯ ЕМОЦІЙ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020725" y="1612525"/>
            <a:ext cx="39870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FFFFF"/>
                </a:highlight>
              </a:rPr>
              <a:t>В КОЖНОЇ ЕМОЦІЇ СВОЇ РІВНІ</a:t>
            </a:r>
            <a:r>
              <a:rPr b="1" lang="uk" sz="3600">
                <a:solidFill>
                  <a:srgbClr val="F1C23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600">
              <a:solidFill>
                <a:srgbClr val="F1C23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5">
            <a:alphaModFix/>
          </a:blip>
          <a:srcRect b="0" l="0" r="0" t="7552"/>
          <a:stretch/>
        </p:blipFill>
        <p:spPr>
          <a:xfrm>
            <a:off x="355650" y="1398225"/>
            <a:ext cx="4430525" cy="3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1842825" y="515675"/>
            <a:ext cx="5364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ЕМОЦІЇ БЕРУТЬ ГОРУ</a:t>
            </a:r>
            <a:endParaRPr b="1" sz="33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Angry Fight GIF by Shalita Grant - Find &amp; Share on GIPHY" id="132" name="Google Shape;1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5" y="13528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4667975" y="1399750"/>
            <a:ext cx="42657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КОЛИ ЕМОЦІЇ </a:t>
            </a:r>
            <a:r>
              <a:rPr b="1" lang="uk" sz="3300">
                <a:solidFill>
                  <a:schemeClr val="dk1"/>
                </a:solidFill>
                <a:highlight>
                  <a:srgbClr val="B6D7A8"/>
                </a:highlight>
                <a:latin typeface="Roboto"/>
                <a:ea typeface="Roboto"/>
                <a:cs typeface="Roboto"/>
                <a:sym typeface="Roboto"/>
              </a:rPr>
              <a:t>ВИГРАЮТЬ</a:t>
            </a: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АВТОМАТИЧНО </a:t>
            </a:r>
            <a:r>
              <a:rPr b="1" lang="uk" sz="3300">
                <a:solidFill>
                  <a:schemeClr val="dk1"/>
                </a:solidFill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ПРОГРАЄ</a:t>
            </a:r>
            <a:r>
              <a:rPr b="1" lang="uk" sz="3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МОЗОК</a:t>
            </a:r>
            <a:endParaRPr b="1" sz="3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І МОЖНА НАТВОРИТИ ВСЯКОГО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